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774" r:id="rId2"/>
    <p:sldMasterId id="2147483786" r:id="rId3"/>
    <p:sldMasterId id="2147483794" r:id="rId4"/>
  </p:sldMasterIdLst>
  <p:notesMasterIdLst>
    <p:notesMasterId r:id="rId33"/>
  </p:notesMasterIdLst>
  <p:handoutMasterIdLst>
    <p:handoutMasterId r:id="rId34"/>
  </p:handoutMasterIdLst>
  <p:sldIdLst>
    <p:sldId id="291" r:id="rId5"/>
    <p:sldId id="277" r:id="rId6"/>
    <p:sldId id="293" r:id="rId7"/>
    <p:sldId id="294" r:id="rId8"/>
    <p:sldId id="295" r:id="rId9"/>
    <p:sldId id="296" r:id="rId10"/>
    <p:sldId id="297" r:id="rId11"/>
    <p:sldId id="298" r:id="rId12"/>
    <p:sldId id="299" r:id="rId13"/>
    <p:sldId id="303" r:id="rId14"/>
    <p:sldId id="307" r:id="rId15"/>
    <p:sldId id="301" r:id="rId16"/>
    <p:sldId id="302" r:id="rId17"/>
    <p:sldId id="304" r:id="rId18"/>
    <p:sldId id="305" r:id="rId19"/>
    <p:sldId id="306" r:id="rId20"/>
    <p:sldId id="308" r:id="rId21"/>
    <p:sldId id="309" r:id="rId22"/>
    <p:sldId id="310" r:id="rId23"/>
    <p:sldId id="311" r:id="rId24"/>
    <p:sldId id="312" r:id="rId25"/>
    <p:sldId id="315" r:id="rId26"/>
    <p:sldId id="314" r:id="rId27"/>
    <p:sldId id="316" r:id="rId28"/>
    <p:sldId id="317" r:id="rId29"/>
    <p:sldId id="318" r:id="rId30"/>
    <p:sldId id="313" r:id="rId31"/>
    <p:sldId id="292" r:id="rId32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13" autoAdjust="0"/>
    <p:restoredTop sz="94660"/>
  </p:normalViewPr>
  <p:slideViewPr>
    <p:cSldViewPr>
      <p:cViewPr varScale="1">
        <p:scale>
          <a:sx n="98" d="100"/>
          <a:sy n="98" d="100"/>
        </p:scale>
        <p:origin x="72" y="2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1920" y="4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itsofs06.itap.purdue.edu\ag_cab\CAB%20Staff\mgunders\My%20Extension\Federal%20Reserve\HUSCor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itsofs06.itap.purdue.edu\ag_cab\CAB%20Staff\mgunders\My%20Extension\Federal%20Reserve\HUSCor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itsofs06.itap.purdue.edu\ag_cab\CAB%20Staff\mgunders\My%20Extension\Federal%20Reserve\HUSCorn.xlsx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itsofs06.itap.purdue.edu\ag_cab\CAB%20Staff\mgunders\My%20Extension\Federal%20Reserve\HUSCorn.xlsx" TargetMode="Externa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0" i="0" baseline="0">
                <a:effectLst/>
              </a:rPr>
              <a:t>Farm Production Share of Food Dollar</a:t>
            </a:r>
            <a:endParaRPr lang="en-US" sz="240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6948477420027592E-2"/>
          <c:y val="9.5329219540230978E-2"/>
          <c:w val="0.89693730705043651"/>
          <c:h val="0.75489886775955262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'Food Dollar Share Data'!$E$1538:$E$1561</c:f>
              <c:numCache>
                <c:formatCode>General</c:formatCode>
                <c:ptCount val="24"/>
                <c:pt idx="0">
                  <c:v>1993</c:v>
                </c:pt>
                <c:pt idx="1">
                  <c:v>1994</c:v>
                </c:pt>
                <c:pt idx="2">
                  <c:v>1995</c:v>
                </c:pt>
                <c:pt idx="3">
                  <c:v>1996</c:v>
                </c:pt>
                <c:pt idx="4">
                  <c:v>1997</c:v>
                </c:pt>
                <c:pt idx="5">
                  <c:v>1998</c:v>
                </c:pt>
                <c:pt idx="6">
                  <c:v>1999</c:v>
                </c:pt>
                <c:pt idx="7">
                  <c:v>2000</c:v>
                </c:pt>
                <c:pt idx="8">
                  <c:v>2001</c:v>
                </c:pt>
                <c:pt idx="9">
                  <c:v>2002</c:v>
                </c:pt>
                <c:pt idx="10">
                  <c:v>2003</c:v>
                </c:pt>
                <c:pt idx="11">
                  <c:v>2004</c:v>
                </c:pt>
                <c:pt idx="12">
                  <c:v>2005</c:v>
                </c:pt>
                <c:pt idx="13">
                  <c:v>2006</c:v>
                </c:pt>
                <c:pt idx="14">
                  <c:v>2007</c:v>
                </c:pt>
                <c:pt idx="15">
                  <c:v>2008</c:v>
                </c:pt>
                <c:pt idx="16">
                  <c:v>2009</c:v>
                </c:pt>
                <c:pt idx="17">
                  <c:v>2010</c:v>
                </c:pt>
                <c:pt idx="18">
                  <c:v>2011</c:v>
                </c:pt>
                <c:pt idx="19">
                  <c:v>2012</c:v>
                </c:pt>
                <c:pt idx="20">
                  <c:v>2013</c:v>
                </c:pt>
                <c:pt idx="21">
                  <c:v>2014</c:v>
                </c:pt>
                <c:pt idx="22">
                  <c:v>2015</c:v>
                </c:pt>
                <c:pt idx="23">
                  <c:v>2016</c:v>
                </c:pt>
              </c:numCache>
            </c:numRef>
          </c:cat>
          <c:val>
            <c:numRef>
              <c:f>'Food Dollar Share Data'!$I$1538:$I$1561</c:f>
              <c:numCache>
                <c:formatCode>"$"#,##0.00</c:formatCode>
                <c:ptCount val="24"/>
                <c:pt idx="0">
                  <c:v>0.161</c:v>
                </c:pt>
                <c:pt idx="1">
                  <c:v>0.159</c:v>
                </c:pt>
                <c:pt idx="2">
                  <c:v>0.16300000000000001</c:v>
                </c:pt>
                <c:pt idx="3">
                  <c:v>0.16200000000000001</c:v>
                </c:pt>
                <c:pt idx="4">
                  <c:v>0.16800000000000001</c:v>
                </c:pt>
                <c:pt idx="5">
                  <c:v>0.16899999999999998</c:v>
                </c:pt>
                <c:pt idx="6">
                  <c:v>0.16399999999999998</c:v>
                </c:pt>
                <c:pt idx="7">
                  <c:v>0.159</c:v>
                </c:pt>
                <c:pt idx="8">
                  <c:v>0.161</c:v>
                </c:pt>
                <c:pt idx="9">
                  <c:v>0.157</c:v>
                </c:pt>
                <c:pt idx="10">
                  <c:v>0.16</c:v>
                </c:pt>
                <c:pt idx="11">
                  <c:v>0.16600000000000001</c:v>
                </c:pt>
                <c:pt idx="12">
                  <c:v>0.155</c:v>
                </c:pt>
                <c:pt idx="13">
                  <c:v>0.152</c:v>
                </c:pt>
                <c:pt idx="14">
                  <c:v>0.151</c:v>
                </c:pt>
                <c:pt idx="15">
                  <c:v>0.16200000000000001</c:v>
                </c:pt>
                <c:pt idx="16">
                  <c:v>0.16200000000000001</c:v>
                </c:pt>
                <c:pt idx="17">
                  <c:v>0.156</c:v>
                </c:pt>
                <c:pt idx="18">
                  <c:v>0.154</c:v>
                </c:pt>
                <c:pt idx="19">
                  <c:v>0.14400000000000002</c:v>
                </c:pt>
                <c:pt idx="20">
                  <c:v>0.14400000000000002</c:v>
                </c:pt>
                <c:pt idx="21">
                  <c:v>0.14400000000000002</c:v>
                </c:pt>
                <c:pt idx="22">
                  <c:v>0.13800000000000001</c:v>
                </c:pt>
                <c:pt idx="23">
                  <c:v>0.122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2D6-4DED-BC00-A6972FAB2E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58107144"/>
        <c:axId val="758101896"/>
      </c:lineChart>
      <c:catAx>
        <c:axId val="758107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50000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8101896"/>
        <c:crosses val="autoZero"/>
        <c:auto val="1"/>
        <c:lblAlgn val="ctr"/>
        <c:lblOffset val="100"/>
        <c:noMultiLvlLbl val="0"/>
      </c:catAx>
      <c:valAx>
        <c:axId val="758101896"/>
        <c:scaling>
          <c:orientation val="minMax"/>
          <c:max val="0.2"/>
          <c:min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8107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strRef>
          <c:f>'Corn Data'!$A$36</c:f>
          <c:strCache>
            <c:ptCount val="1"/>
            <c:pt idx="0">
              <c:v>U.S. Corn Production Economic Costs </c:v>
            </c:pt>
          </c:strCache>
        </c:strRef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414129571673305"/>
          <c:y val="0.1037158359406334"/>
          <c:w val="0.82974448875373086"/>
          <c:h val="0.78635931218804245"/>
        </c:manualLayout>
      </c:layout>
      <c:lineChart>
        <c:grouping val="standard"/>
        <c:varyColors val="0"/>
        <c:ser>
          <c:idx val="1"/>
          <c:order val="0"/>
          <c:tx>
            <c:strRef>
              <c:f>'Corn Data'!$A$65</c:f>
              <c:strCache>
                <c:ptCount val="1"/>
                <c:pt idx="0">
                  <c:v>Economic costs per bushel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'Corn Data'!$B$3:$AS$3</c:f>
              <c:numCache>
                <c:formatCode>General</c:formatCode>
                <c:ptCount val="44"/>
                <c:pt idx="0">
                  <c:v>1975</c:v>
                </c:pt>
                <c:pt idx="1">
                  <c:v>1976</c:v>
                </c:pt>
                <c:pt idx="2">
                  <c:v>1977</c:v>
                </c:pt>
                <c:pt idx="3">
                  <c:v>1978</c:v>
                </c:pt>
                <c:pt idx="4">
                  <c:v>1979</c:v>
                </c:pt>
                <c:pt idx="5">
                  <c:v>1980</c:v>
                </c:pt>
                <c:pt idx="6">
                  <c:v>1981</c:v>
                </c:pt>
                <c:pt idx="7">
                  <c:v>1982</c:v>
                </c:pt>
                <c:pt idx="8">
                  <c:v>1983</c:v>
                </c:pt>
                <c:pt idx="9">
                  <c:v>1984</c:v>
                </c:pt>
                <c:pt idx="10">
                  <c:v>1985</c:v>
                </c:pt>
                <c:pt idx="11">
                  <c:v>1986</c:v>
                </c:pt>
                <c:pt idx="12">
                  <c:v>1987</c:v>
                </c:pt>
                <c:pt idx="13">
                  <c:v>1988</c:v>
                </c:pt>
                <c:pt idx="14">
                  <c:v>1989</c:v>
                </c:pt>
                <c:pt idx="15">
                  <c:v>1990</c:v>
                </c:pt>
                <c:pt idx="16">
                  <c:v>1991</c:v>
                </c:pt>
                <c:pt idx="17">
                  <c:v>1992</c:v>
                </c:pt>
                <c:pt idx="18">
                  <c:v>1993</c:v>
                </c:pt>
                <c:pt idx="19">
                  <c:v>1994</c:v>
                </c:pt>
                <c:pt idx="20">
                  <c:v>1995</c:v>
                </c:pt>
                <c:pt idx="21">
                  <c:v>1996</c:v>
                </c:pt>
                <c:pt idx="22">
                  <c:v>1997</c:v>
                </c:pt>
                <c:pt idx="23">
                  <c:v>1998</c:v>
                </c:pt>
                <c:pt idx="24">
                  <c:v>1999</c:v>
                </c:pt>
                <c:pt idx="25">
                  <c:v>2000</c:v>
                </c:pt>
                <c:pt idx="26">
                  <c:v>2001</c:v>
                </c:pt>
                <c:pt idx="27">
                  <c:v>2002</c:v>
                </c:pt>
                <c:pt idx="28">
                  <c:v>2003</c:v>
                </c:pt>
                <c:pt idx="29">
                  <c:v>2004</c:v>
                </c:pt>
                <c:pt idx="30">
                  <c:v>2005</c:v>
                </c:pt>
                <c:pt idx="31">
                  <c:v>2006</c:v>
                </c:pt>
                <c:pt idx="32">
                  <c:v>2007</c:v>
                </c:pt>
                <c:pt idx="33">
                  <c:v>2008</c:v>
                </c:pt>
                <c:pt idx="34">
                  <c:v>2009</c:v>
                </c:pt>
                <c:pt idx="35">
                  <c:v>2010</c:v>
                </c:pt>
                <c:pt idx="36">
                  <c:v>2011</c:v>
                </c:pt>
                <c:pt idx="37">
                  <c:v>2012</c:v>
                </c:pt>
                <c:pt idx="38">
                  <c:v>2013</c:v>
                </c:pt>
                <c:pt idx="39">
                  <c:v>2014</c:v>
                </c:pt>
                <c:pt idx="40">
                  <c:v>2015</c:v>
                </c:pt>
                <c:pt idx="41">
                  <c:v>2016</c:v>
                </c:pt>
                <c:pt idx="42">
                  <c:v>2017</c:v>
                </c:pt>
                <c:pt idx="43">
                  <c:v>2018</c:v>
                </c:pt>
              </c:numCache>
            </c:numRef>
          </c:cat>
          <c:val>
            <c:numRef>
              <c:f>'Corn Data'!$B$65:$AS$65</c:f>
              <c:numCache>
                <c:formatCode>"$"#,##0.00</c:formatCode>
                <c:ptCount val="44"/>
                <c:pt idx="0">
                  <c:v>2.130221703617269</c:v>
                </c:pt>
                <c:pt idx="1">
                  <c:v>2.0462686567164181</c:v>
                </c:pt>
                <c:pt idx="2">
                  <c:v>2.0640765765765767</c:v>
                </c:pt>
                <c:pt idx="3">
                  <c:v>1.9936318407960201</c:v>
                </c:pt>
                <c:pt idx="4">
                  <c:v>2.1720802919708029</c:v>
                </c:pt>
                <c:pt idx="5">
                  <c:v>2.9129229062673323</c:v>
                </c:pt>
                <c:pt idx="6">
                  <c:v>2.5494143484626646</c:v>
                </c:pt>
                <c:pt idx="7">
                  <c:v>2.3809774964838257</c:v>
                </c:pt>
                <c:pt idx="8">
                  <c:v>3.2814880650076179</c:v>
                </c:pt>
                <c:pt idx="9">
                  <c:v>2.7320162586255794</c:v>
                </c:pt>
                <c:pt idx="10">
                  <c:v>2.3617529201125418</c:v>
                </c:pt>
                <c:pt idx="11">
                  <c:v>2.0523383420563901</c:v>
                </c:pt>
                <c:pt idx="12">
                  <c:v>2.0581502987461078</c:v>
                </c:pt>
                <c:pt idx="13">
                  <c:v>3.1551309781302566</c:v>
                </c:pt>
                <c:pt idx="14">
                  <c:v>2.4766582630618097</c:v>
                </c:pt>
                <c:pt idx="15">
                  <c:v>2.4895319148936172</c:v>
                </c:pt>
                <c:pt idx="16">
                  <c:v>2.6503895633266894</c:v>
                </c:pt>
                <c:pt idx="17">
                  <c:v>2.2592288148258861</c:v>
                </c:pt>
                <c:pt idx="18">
                  <c:v>2.8956127080181537</c:v>
                </c:pt>
                <c:pt idx="19">
                  <c:v>2.2456863429968568</c:v>
                </c:pt>
                <c:pt idx="20">
                  <c:v>2.878777413227422</c:v>
                </c:pt>
                <c:pt idx="21">
                  <c:v>2.7226153846153847</c:v>
                </c:pt>
                <c:pt idx="22">
                  <c:v>2.7979230769230772</c:v>
                </c:pt>
                <c:pt idx="23">
                  <c:v>2.6680882352941175</c:v>
                </c:pt>
                <c:pt idx="24">
                  <c:v>2.7017037037037039</c:v>
                </c:pt>
                <c:pt idx="25">
                  <c:v>2.741449275362319</c:v>
                </c:pt>
                <c:pt idx="26">
                  <c:v>2.420347222222222</c:v>
                </c:pt>
                <c:pt idx="27">
                  <c:v>2.4948507462686567</c:v>
                </c:pt>
                <c:pt idx="28">
                  <c:v>2.3785906040268459</c:v>
                </c:pt>
                <c:pt idx="29">
                  <c:v>2.2337278106508878</c:v>
                </c:pt>
                <c:pt idx="30">
                  <c:v>2.5965100671140937</c:v>
                </c:pt>
                <c:pt idx="31">
                  <c:v>2.9691304347826089</c:v>
                </c:pt>
                <c:pt idx="32">
                  <c:v>3.1046853146853151</c:v>
                </c:pt>
                <c:pt idx="33">
                  <c:v>3.67625</c:v>
                </c:pt>
                <c:pt idx="34">
                  <c:v>3.5301282051282055</c:v>
                </c:pt>
                <c:pt idx="35">
                  <c:v>3.4603773584905664</c:v>
                </c:pt>
                <c:pt idx="36">
                  <c:v>4.2017808219178088</c:v>
                </c:pt>
                <c:pt idx="37">
                  <c:v>5.5387288135593229</c:v>
                </c:pt>
                <c:pt idx="38">
                  <c:v>4.3362179487179491</c:v>
                </c:pt>
                <c:pt idx="39">
                  <c:v>4.0576470588235294</c:v>
                </c:pt>
                <c:pt idx="40">
                  <c:v>4.0438922155688628</c:v>
                </c:pt>
                <c:pt idx="41">
                  <c:v>3.7075409836065574</c:v>
                </c:pt>
                <c:pt idx="42">
                  <c:v>3.6084324324324322</c:v>
                </c:pt>
                <c:pt idx="43">
                  <c:v>3.693695652173913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14D-4149-B5F3-D043A4413A70}"/>
            </c:ext>
          </c:extLst>
        </c:ser>
        <c:ser>
          <c:idx val="3"/>
          <c:order val="1"/>
          <c:tx>
            <c:strRef>
              <c:f>'Corn Data'!$A$69</c:f>
              <c:strCache>
                <c:ptCount val="1"/>
                <c:pt idx="0">
                  <c:v>Inflation Adjusted 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'Corn Data'!$B$3:$AS$3</c:f>
              <c:numCache>
                <c:formatCode>General</c:formatCode>
                <c:ptCount val="44"/>
                <c:pt idx="0">
                  <c:v>1975</c:v>
                </c:pt>
                <c:pt idx="1">
                  <c:v>1976</c:v>
                </c:pt>
                <c:pt idx="2">
                  <c:v>1977</c:v>
                </c:pt>
                <c:pt idx="3">
                  <c:v>1978</c:v>
                </c:pt>
                <c:pt idx="4">
                  <c:v>1979</c:v>
                </c:pt>
                <c:pt idx="5">
                  <c:v>1980</c:v>
                </c:pt>
                <c:pt idx="6">
                  <c:v>1981</c:v>
                </c:pt>
                <c:pt idx="7">
                  <c:v>1982</c:v>
                </c:pt>
                <c:pt idx="8">
                  <c:v>1983</c:v>
                </c:pt>
                <c:pt idx="9">
                  <c:v>1984</c:v>
                </c:pt>
                <c:pt idx="10">
                  <c:v>1985</c:v>
                </c:pt>
                <c:pt idx="11">
                  <c:v>1986</c:v>
                </c:pt>
                <c:pt idx="12">
                  <c:v>1987</c:v>
                </c:pt>
                <c:pt idx="13">
                  <c:v>1988</c:v>
                </c:pt>
                <c:pt idx="14">
                  <c:v>1989</c:v>
                </c:pt>
                <c:pt idx="15">
                  <c:v>1990</c:v>
                </c:pt>
                <c:pt idx="16">
                  <c:v>1991</c:v>
                </c:pt>
                <c:pt idx="17">
                  <c:v>1992</c:v>
                </c:pt>
                <c:pt idx="18">
                  <c:v>1993</c:v>
                </c:pt>
                <c:pt idx="19">
                  <c:v>1994</c:v>
                </c:pt>
                <c:pt idx="20">
                  <c:v>1995</c:v>
                </c:pt>
                <c:pt idx="21">
                  <c:v>1996</c:v>
                </c:pt>
                <c:pt idx="22">
                  <c:v>1997</c:v>
                </c:pt>
                <c:pt idx="23">
                  <c:v>1998</c:v>
                </c:pt>
                <c:pt idx="24">
                  <c:v>1999</c:v>
                </c:pt>
                <c:pt idx="25">
                  <c:v>2000</c:v>
                </c:pt>
                <c:pt idx="26">
                  <c:v>2001</c:v>
                </c:pt>
                <c:pt idx="27">
                  <c:v>2002</c:v>
                </c:pt>
                <c:pt idx="28">
                  <c:v>2003</c:v>
                </c:pt>
                <c:pt idx="29">
                  <c:v>2004</c:v>
                </c:pt>
                <c:pt idx="30">
                  <c:v>2005</c:v>
                </c:pt>
                <c:pt idx="31">
                  <c:v>2006</c:v>
                </c:pt>
                <c:pt idx="32">
                  <c:v>2007</c:v>
                </c:pt>
                <c:pt idx="33">
                  <c:v>2008</c:v>
                </c:pt>
                <c:pt idx="34">
                  <c:v>2009</c:v>
                </c:pt>
                <c:pt idx="35">
                  <c:v>2010</c:v>
                </c:pt>
                <c:pt idx="36">
                  <c:v>2011</c:v>
                </c:pt>
                <c:pt idx="37">
                  <c:v>2012</c:v>
                </c:pt>
                <c:pt idx="38">
                  <c:v>2013</c:v>
                </c:pt>
                <c:pt idx="39">
                  <c:v>2014</c:v>
                </c:pt>
                <c:pt idx="40">
                  <c:v>2015</c:v>
                </c:pt>
                <c:pt idx="41">
                  <c:v>2016</c:v>
                </c:pt>
                <c:pt idx="42">
                  <c:v>2017</c:v>
                </c:pt>
                <c:pt idx="43">
                  <c:v>2018</c:v>
                </c:pt>
              </c:numCache>
            </c:numRef>
          </c:cat>
          <c:val>
            <c:numRef>
              <c:f>'Corn Data'!$B$69:$AS$69</c:f>
              <c:numCache>
                <c:formatCode>"$"#,##0.00</c:formatCode>
                <c:ptCount val="44"/>
                <c:pt idx="0">
                  <c:v>7.1386930635119015</c:v>
                </c:pt>
                <c:pt idx="1">
                  <c:v>6.4986182141195172</c:v>
                </c:pt>
                <c:pt idx="2">
                  <c:v>6.1724778007672754</c:v>
                </c:pt>
                <c:pt idx="3">
                  <c:v>5.5712161432911449</c:v>
                </c:pt>
                <c:pt idx="4">
                  <c:v>5.602982709222661</c:v>
                </c:pt>
                <c:pt idx="5">
                  <c:v>6.890577911404959</c:v>
                </c:pt>
                <c:pt idx="6">
                  <c:v>5.5094180792839671</c:v>
                </c:pt>
                <c:pt idx="7">
                  <c:v>4.8461076523507218</c:v>
                </c:pt>
                <c:pt idx="8">
                  <c:v>6.4286494987390821</c:v>
                </c:pt>
                <c:pt idx="9">
                  <c:v>5.1652975343519154</c:v>
                </c:pt>
                <c:pt idx="10">
                  <c:v>4.3282103856991778</c:v>
                </c:pt>
                <c:pt idx="11">
                  <c:v>3.6867470396931634</c:v>
                </c:pt>
                <c:pt idx="12">
                  <c:v>3.6082420724770801</c:v>
                </c:pt>
                <c:pt idx="13">
                  <c:v>5.3430610457574916</c:v>
                </c:pt>
                <c:pt idx="14">
                  <c:v>4.0356171795043343</c:v>
                </c:pt>
                <c:pt idx="15">
                  <c:v>3.9099166668267848</c:v>
                </c:pt>
                <c:pt idx="16">
                  <c:v>4.0266166781142854</c:v>
                </c:pt>
                <c:pt idx="17">
                  <c:v>3.3559673273086816</c:v>
                </c:pt>
                <c:pt idx="18">
                  <c:v>4.2016399731821652</c:v>
                </c:pt>
                <c:pt idx="19">
                  <c:v>3.1904845255471277</c:v>
                </c:pt>
                <c:pt idx="20">
                  <c:v>4.0058407325277736</c:v>
                </c:pt>
                <c:pt idx="21">
                  <c:v>3.7204745670601773</c:v>
                </c:pt>
                <c:pt idx="22">
                  <c:v>3.7585401698953573</c:v>
                </c:pt>
                <c:pt idx="23">
                  <c:v>3.544254539324073</c:v>
                </c:pt>
                <c:pt idx="24">
                  <c:v>3.5378589856724623</c:v>
                </c:pt>
                <c:pt idx="25">
                  <c:v>3.511381011245617</c:v>
                </c:pt>
                <c:pt idx="26">
                  <c:v>3.0334061984430609</c:v>
                </c:pt>
                <c:pt idx="27">
                  <c:v>3.0781435602108025</c:v>
                </c:pt>
                <c:pt idx="28">
                  <c:v>2.8813589223956657</c:v>
                </c:pt>
                <c:pt idx="29">
                  <c:v>2.6349519430135628</c:v>
                </c:pt>
                <c:pt idx="30">
                  <c:v>2.9703340307146031</c:v>
                </c:pt>
                <c:pt idx="31">
                  <c:v>3.2966986548779156</c:v>
                </c:pt>
                <c:pt idx="32">
                  <c:v>3.3570516743008838</c:v>
                </c:pt>
                <c:pt idx="33">
                  <c:v>3.8989274966525702</c:v>
                </c:pt>
                <c:pt idx="34">
                  <c:v>3.7158168633310145</c:v>
                </c:pt>
                <c:pt idx="35">
                  <c:v>3.6005560051615171</c:v>
                </c:pt>
                <c:pt idx="36">
                  <c:v>4.2824951492431689</c:v>
                </c:pt>
                <c:pt idx="37">
                  <c:v>5.5387980485349289</c:v>
                </c:pt>
                <c:pt idx="38">
                  <c:v>4.2615869079917434</c:v>
                </c:pt>
                <c:pt idx="39">
                  <c:v>3.9138521315117858</c:v>
                </c:pt>
                <c:pt idx="40">
                  <c:v>3.8591544901265067</c:v>
                </c:pt>
                <c:pt idx="41">
                  <c:v>3.4999501880762827</c:v>
                </c:pt>
                <c:pt idx="42">
                  <c:v>3.3428744834659012</c:v>
                </c:pt>
                <c:pt idx="43">
                  <c:v>3.346451148726326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14D-4149-B5F3-D043A4413A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43565368"/>
        <c:axId val="743562416"/>
      </c:lineChart>
      <c:catAx>
        <c:axId val="743565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1080000" spcFirstLastPara="1" vertOverflow="ellipsis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3562416"/>
        <c:crosses val="autoZero"/>
        <c:auto val="1"/>
        <c:lblAlgn val="ctr"/>
        <c:lblOffset val="100"/>
        <c:noMultiLvlLbl val="0"/>
      </c:catAx>
      <c:valAx>
        <c:axId val="743562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strRef>
              <c:f>'Corn Data'!$A$65</c:f>
              <c:strCache>
                <c:ptCount val="1"/>
                <c:pt idx="0">
                  <c:v>Economic costs per bushel</c:v>
                </c:pt>
              </c:strCache>
            </c:strRef>
          </c:tx>
          <c:layout>
            <c:manualLayout>
              <c:xMode val="edge"/>
              <c:yMode val="edge"/>
              <c:x val="1.7579144214039232E-2"/>
              <c:y val="0.2941142606511268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43565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20959726688139987"/>
          <c:y val="0.70990029760910822"/>
          <c:w val="0.69957715467939752"/>
          <c:h val="8.38378566291896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US Corn Experience Curve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'Corn Data'!$A$72</c:f>
              <c:strCache>
                <c:ptCount val="1"/>
                <c:pt idx="0">
                  <c:v>LN(Inflation Adjusted Prices)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5.924646515959699E-3"/>
                  <c:y val="0.23097357499815038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'Corn Data'!$B$71:$AS$71</c:f>
              <c:numCache>
                <c:formatCode>General</c:formatCode>
                <c:ptCount val="44"/>
                <c:pt idx="0">
                  <c:v>22.488126248673847</c:v>
                </c:pt>
                <c:pt idx="1">
                  <c:v>23.218941459306681</c:v>
                </c:pt>
                <c:pt idx="2">
                  <c:v>23.648305599014783</c:v>
                </c:pt>
                <c:pt idx="3">
                  <c:v>23.977620536861476</c:v>
                </c:pt>
                <c:pt idx="4">
                  <c:v>24.244644354300924</c:v>
                </c:pt>
                <c:pt idx="5">
                  <c:v>24.423837396222776</c:v>
                </c:pt>
                <c:pt idx="6">
                  <c:v>24.606664630667193</c:v>
                </c:pt>
                <c:pt idx="7">
                  <c:v>24.763227776312533</c:v>
                </c:pt>
                <c:pt idx="8">
                  <c:v>24.834113979477447</c:v>
                </c:pt>
                <c:pt idx="9">
                  <c:v>24.952586429051962</c:v>
                </c:pt>
                <c:pt idx="10">
                  <c:v>25.074137326150623</c:v>
                </c:pt>
                <c:pt idx="11">
                  <c:v>25.174955861592807</c:v>
                </c:pt>
                <c:pt idx="12">
                  <c:v>25.254822614617769</c:v>
                </c:pt>
                <c:pt idx="13">
                  <c:v>25.306515095423791</c:v>
                </c:pt>
                <c:pt idx="14">
                  <c:v>25.380684125347759</c:v>
                </c:pt>
                <c:pt idx="15">
                  <c:v>25.453285057738178</c:v>
                </c:pt>
                <c:pt idx="16">
                  <c:v>25.517174488924688</c:v>
                </c:pt>
                <c:pt idx="17">
                  <c:v>25.592715398559246</c:v>
                </c:pt>
                <c:pt idx="18">
                  <c:v>25.64022712064952</c:v>
                </c:pt>
                <c:pt idx="19">
                  <c:v>25.711229071259915</c:v>
                </c:pt>
                <c:pt idx="20">
                  <c:v>25.760461942178356</c:v>
                </c:pt>
                <c:pt idx="21">
                  <c:v>25.818671482698672</c:v>
                </c:pt>
                <c:pt idx="22">
                  <c:v>25.873529110822048</c:v>
                </c:pt>
                <c:pt idx="23">
                  <c:v>25.928566071645008</c:v>
                </c:pt>
                <c:pt idx="24">
                  <c:v>25.979021102116036</c:v>
                </c:pt>
                <c:pt idx="25">
                  <c:v>26.029458318218911</c:v>
                </c:pt>
                <c:pt idx="26">
                  <c:v>26.075521147461405</c:v>
                </c:pt>
                <c:pt idx="27">
                  <c:v>26.1171233932081</c:v>
                </c:pt>
                <c:pt idx="28">
                  <c:v>26.161944531419586</c:v>
                </c:pt>
                <c:pt idx="29">
                  <c:v>26.211969986239367</c:v>
                </c:pt>
                <c:pt idx="30">
                  <c:v>26.256875333091077</c:v>
                </c:pt>
                <c:pt idx="31">
                  <c:v>26.297648528304041</c:v>
                </c:pt>
                <c:pt idx="32">
                  <c:v>26.34592742790614</c:v>
                </c:pt>
                <c:pt idx="33">
                  <c:v>26.388542621959083</c:v>
                </c:pt>
                <c:pt idx="34">
                  <c:v>26.432815068517769</c:v>
                </c:pt>
                <c:pt idx="35">
                  <c:v>26.473169377212979</c:v>
                </c:pt>
                <c:pt idx="36">
                  <c:v>26.511617102628723</c:v>
                </c:pt>
                <c:pt idx="37">
                  <c:v>26.544029313122994</c:v>
                </c:pt>
                <c:pt idx="38">
                  <c:v>26.584223344887551</c:v>
                </c:pt>
                <c:pt idx="39">
                  <c:v>26.62392295115276</c:v>
                </c:pt>
                <c:pt idx="40">
                  <c:v>26.660483738077357</c:v>
                </c:pt>
                <c:pt idx="41">
                  <c:v>26.699686337731432</c:v>
                </c:pt>
                <c:pt idx="42">
                  <c:v>26.736092644979703</c:v>
                </c:pt>
                <c:pt idx="43">
                  <c:v>26.770772588497689</c:v>
                </c:pt>
              </c:numCache>
            </c:numRef>
          </c:xVal>
          <c:yVal>
            <c:numRef>
              <c:f>'Corn Data'!$B$72:$AS$72</c:f>
              <c:numCache>
                <c:formatCode>General</c:formatCode>
                <c:ptCount val="44"/>
                <c:pt idx="0">
                  <c:v>1.9655297152707716</c:v>
                </c:pt>
                <c:pt idx="1">
                  <c:v>1.8715895718595899</c:v>
                </c:pt>
                <c:pt idx="2">
                  <c:v>1.8201003457572227</c:v>
                </c:pt>
                <c:pt idx="3">
                  <c:v>1.7176133682202073</c:v>
                </c:pt>
                <c:pt idx="4">
                  <c:v>1.7232990825927819</c:v>
                </c:pt>
                <c:pt idx="5">
                  <c:v>1.9301549583448159</c:v>
                </c:pt>
                <c:pt idx="6">
                  <c:v>1.7064590058423135</c:v>
                </c:pt>
                <c:pt idx="7">
                  <c:v>1.5781758368299528</c:v>
                </c:pt>
                <c:pt idx="8">
                  <c:v>1.8607644848895672</c:v>
                </c:pt>
                <c:pt idx="9">
                  <c:v>1.6419627067889071</c:v>
                </c:pt>
                <c:pt idx="10">
                  <c:v>1.4651541507368513</c:v>
                </c:pt>
                <c:pt idx="11">
                  <c:v>1.3047445081902029</c:v>
                </c:pt>
                <c:pt idx="12">
                  <c:v>1.2832206932083394</c:v>
                </c:pt>
                <c:pt idx="13">
                  <c:v>1.6757987182814098</c:v>
                </c:pt>
                <c:pt idx="14">
                  <c:v>1.3951592465319087</c:v>
                </c:pt>
                <c:pt idx="15">
                  <c:v>1.3635160609381285</c:v>
                </c:pt>
                <c:pt idx="16">
                  <c:v>1.3929264893859088</c:v>
                </c:pt>
                <c:pt idx="17">
                  <c:v>1.2107400529522889</c:v>
                </c:pt>
                <c:pt idx="18">
                  <c:v>1.4354749188811045</c:v>
                </c:pt>
                <c:pt idx="19">
                  <c:v>1.1601727941490512</c:v>
                </c:pt>
                <c:pt idx="20">
                  <c:v>1.3877534792210786</c:v>
                </c:pt>
                <c:pt idx="21">
                  <c:v>1.3138512319388367</c:v>
                </c:pt>
                <c:pt idx="22">
                  <c:v>1.3240306293248094</c:v>
                </c:pt>
                <c:pt idx="23">
                  <c:v>1.2653278527720873</c:v>
                </c:pt>
                <c:pt idx="24">
                  <c:v>1.2635217378693568</c:v>
                </c:pt>
                <c:pt idx="25">
                  <c:v>1.2560094105937507</c:v>
                </c:pt>
                <c:pt idx="26">
                  <c:v>1.1096861460309293</c:v>
                </c:pt>
                <c:pt idx="27">
                  <c:v>1.1243266750732921</c:v>
                </c:pt>
                <c:pt idx="28">
                  <c:v>1.0582620309166173</c:v>
                </c:pt>
                <c:pt idx="29">
                  <c:v>0.96886494388149536</c:v>
                </c:pt>
                <c:pt idx="30">
                  <c:v>1.0886744147446035</c:v>
                </c:pt>
                <c:pt idx="31">
                  <c:v>1.1929215601179941</c:v>
                </c:pt>
                <c:pt idx="32">
                  <c:v>1.2110631108793923</c:v>
                </c:pt>
                <c:pt idx="33">
                  <c:v>1.3607015144576156</c:v>
                </c:pt>
                <c:pt idx="34">
                  <c:v>1.3125985364569952</c:v>
                </c:pt>
                <c:pt idx="35">
                  <c:v>1.2810882794147267</c:v>
                </c:pt>
                <c:pt idx="36">
                  <c:v>1.4545358185227162</c:v>
                </c:pt>
                <c:pt idx="37">
                  <c:v>1.7117775184720307</c:v>
                </c:pt>
                <c:pt idx="38">
                  <c:v>1.4496416045283944</c:v>
                </c:pt>
                <c:pt idx="39">
                  <c:v>1.3645220888815304</c:v>
                </c:pt>
                <c:pt idx="40">
                  <c:v>1.3504481154744197</c:v>
                </c:pt>
                <c:pt idx="41">
                  <c:v>1.2527487364158876</c:v>
                </c:pt>
                <c:pt idx="42">
                  <c:v>1.2068310606564825</c:v>
                </c:pt>
                <c:pt idx="43">
                  <c:v>1.2079004257309083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5E0-41B7-BF21-1D2E8FF679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59935624"/>
        <c:axId val="759937264"/>
      </c:scatterChart>
      <c:valAx>
        <c:axId val="759935624"/>
        <c:scaling>
          <c:orientation val="minMax"/>
        </c:scaling>
        <c:delete val="0"/>
        <c:axPos val="b"/>
        <c:title>
          <c:tx>
            <c:strRef>
              <c:f>'Corn Data'!$A$71</c:f>
              <c:strCache>
                <c:ptCount val="1"/>
                <c:pt idx="0">
                  <c:v>LN(Accumulated Bushels Produced)</c:v>
                </c:pt>
              </c:strCache>
            </c:strRef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9937264"/>
        <c:crosses val="autoZero"/>
        <c:crossBetween val="midCat"/>
      </c:valAx>
      <c:valAx>
        <c:axId val="759937264"/>
        <c:scaling>
          <c:orientation val="minMax"/>
        </c:scaling>
        <c:delete val="0"/>
        <c:axPos val="l"/>
        <c:title>
          <c:tx>
            <c:strRef>
              <c:f>'Corn Data'!$A$72</c:f>
              <c:strCache>
                <c:ptCount val="1"/>
                <c:pt idx="0">
                  <c:v>LN(Inflation Adjusted Prices)</c:v>
                </c:pt>
              </c:strCache>
            </c:strRef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99356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Dairy Experience Curve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-3.6313766067703077E-2"/>
                  <c:y val="0.16738720789863687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'Dairy Data'!$F$3:$F$40</c:f>
              <c:numCache>
                <c:formatCode>#,##0.0</c:formatCode>
                <c:ptCount val="38"/>
                <c:pt idx="0">
                  <c:v>21.683290160524948</c:v>
                </c:pt>
                <c:pt idx="1">
                  <c:v>22.101228082196734</c:v>
                </c:pt>
                <c:pt idx="2">
                  <c:v>22.402731551808305</c:v>
                </c:pt>
                <c:pt idx="3">
                  <c:v>22.627788355349033</c:v>
                </c:pt>
                <c:pt idx="4">
                  <c:v>22.820832128484795</c:v>
                </c:pt>
                <c:pt idx="5">
                  <c:v>22.982688699202306</c:v>
                </c:pt>
                <c:pt idx="6">
                  <c:v>23.121583747693506</c:v>
                </c:pt>
                <c:pt idx="7">
                  <c:v>23.245387182769829</c:v>
                </c:pt>
                <c:pt idx="8">
                  <c:v>23.354717171319425</c:v>
                </c:pt>
                <c:pt idx="9">
                  <c:v>23.455756911638318</c:v>
                </c:pt>
                <c:pt idx="10">
                  <c:v>23.547503727743017</c:v>
                </c:pt>
                <c:pt idx="11">
                  <c:v>23.633253385513768</c:v>
                </c:pt>
                <c:pt idx="12">
                  <c:v>23.712121017410659</c:v>
                </c:pt>
                <c:pt idx="13">
                  <c:v>23.786607692349911</c:v>
                </c:pt>
                <c:pt idx="14">
                  <c:v>23.856665251615013</c:v>
                </c:pt>
                <c:pt idx="15">
                  <c:v>23.921609512481929</c:v>
                </c:pt>
                <c:pt idx="16">
                  <c:v>23.983392620316661</c:v>
                </c:pt>
                <c:pt idx="17">
                  <c:v>24.042003648229404</c:v>
                </c:pt>
                <c:pt idx="18">
                  <c:v>24.099191563405373</c:v>
                </c:pt>
                <c:pt idx="19">
                  <c:v>24.154839809347273</c:v>
                </c:pt>
                <c:pt idx="20">
                  <c:v>24.206921468049082</c:v>
                </c:pt>
                <c:pt idx="21">
                  <c:v>24.257805468346699</c:v>
                </c:pt>
                <c:pt idx="22">
                  <c:v>24.306304382254432</c:v>
                </c:pt>
                <c:pt idx="23">
                  <c:v>24.352687972055815</c:v>
                </c:pt>
                <c:pt idx="24">
                  <c:v>24.398561953824085</c:v>
                </c:pt>
                <c:pt idx="25">
                  <c:v>24.443599383482873</c:v>
                </c:pt>
                <c:pt idx="26">
                  <c:v>24.487593614541762</c:v>
                </c:pt>
                <c:pt idx="27">
                  <c:v>24.53069425554057</c:v>
                </c:pt>
                <c:pt idx="28">
                  <c:v>24.571848384811123</c:v>
                </c:pt>
                <c:pt idx="29">
                  <c:v>24.61212809088563</c:v>
                </c:pt>
                <c:pt idx="30">
                  <c:v>24.651512917420906</c:v>
                </c:pt>
                <c:pt idx="31">
                  <c:v>24.690236013217728</c:v>
                </c:pt>
                <c:pt idx="32">
                  <c:v>24.727628067806709</c:v>
                </c:pt>
                <c:pt idx="33">
                  <c:v>24.764514076793702</c:v>
                </c:pt>
                <c:pt idx="34">
                  <c:v>24.800504931265571</c:v>
                </c:pt>
                <c:pt idx="35">
                  <c:v>24.835890790019086</c:v>
                </c:pt>
                <c:pt idx="36">
                  <c:v>24.870553515184938</c:v>
                </c:pt>
                <c:pt idx="37">
                  <c:v>24.90436789671126</c:v>
                </c:pt>
              </c:numCache>
            </c:numRef>
          </c:xVal>
          <c:yVal>
            <c:numRef>
              <c:f>'Dairy Data'!$G$3:$G$40</c:f>
              <c:numCache>
                <c:formatCode>0.0</c:formatCode>
                <c:ptCount val="38"/>
                <c:pt idx="0">
                  <c:v>3.3930876530596517</c:v>
                </c:pt>
                <c:pt idx="1">
                  <c:v>3.3214695373210326</c:v>
                </c:pt>
                <c:pt idx="2">
                  <c:v>3.2810656091489938</c:v>
                </c:pt>
                <c:pt idx="3">
                  <c:v>3.2366451381339871</c:v>
                </c:pt>
                <c:pt idx="4">
                  <c:v>3.1520653225681659</c:v>
                </c:pt>
                <c:pt idx="5">
                  <c:v>3.1122930349093045</c:v>
                </c:pt>
                <c:pt idx="6">
                  <c:v>3.0903365622072299</c:v>
                </c:pt>
                <c:pt idx="7">
                  <c:v>3.0331106391951614</c:v>
                </c:pt>
                <c:pt idx="8">
                  <c:v>3.0953733520993354</c:v>
                </c:pt>
                <c:pt idx="9">
                  <c:v>3.0717326409137948</c:v>
                </c:pt>
                <c:pt idx="10">
                  <c:v>2.9253771138858391</c:v>
                </c:pt>
                <c:pt idx="11">
                  <c:v>2.9721382889028098</c:v>
                </c:pt>
                <c:pt idx="12">
                  <c:v>2.924843484981706</c:v>
                </c:pt>
                <c:pt idx="13">
                  <c:v>2.9168798914910066</c:v>
                </c:pt>
                <c:pt idx="14">
                  <c:v>2.878269233448226</c:v>
                </c:pt>
                <c:pt idx="15">
                  <c:v>3.0035013579372092</c:v>
                </c:pt>
                <c:pt idx="16">
                  <c:v>2.8874184137326693</c:v>
                </c:pt>
                <c:pt idx="17">
                  <c:v>3.0222216967253983</c:v>
                </c:pt>
                <c:pt idx="18">
                  <c:v>2.9354775147778902</c:v>
                </c:pt>
                <c:pt idx="19">
                  <c:v>2.7652191700263264</c:v>
                </c:pt>
                <c:pt idx="20">
                  <c:v>2.9364884544192189</c:v>
                </c:pt>
                <c:pt idx="21">
                  <c:v>2.7098930310757234</c:v>
                </c:pt>
                <c:pt idx="22">
                  <c:v>2.7214745674027379</c:v>
                </c:pt>
                <c:pt idx="23">
                  <c:v>2.945873982252607</c:v>
                </c:pt>
                <c:pt idx="24">
                  <c:v>2.8551434698713165</c:v>
                </c:pt>
                <c:pt idx="25">
                  <c:v>2.6665201239982745</c:v>
                </c:pt>
                <c:pt idx="26">
                  <c:v>3.0335817253378985</c:v>
                </c:pt>
                <c:pt idx="27">
                  <c:v>2.9738726740580841</c:v>
                </c:pt>
                <c:pt idx="28">
                  <c:v>2.6108145402218623</c:v>
                </c:pt>
                <c:pt idx="29">
                  <c:v>2.8339385304877465</c:v>
                </c:pt>
                <c:pt idx="30">
                  <c:v>3.0266882222989442</c:v>
                </c:pt>
                <c:pt idx="31">
                  <c:v>2.9210212274361802</c:v>
                </c:pt>
                <c:pt idx="32">
                  <c:v>2.9838562805131228</c:v>
                </c:pt>
                <c:pt idx="33">
                  <c:v>3.144885077224032</c:v>
                </c:pt>
                <c:pt idx="34">
                  <c:v>2.7987310778204413</c:v>
                </c:pt>
                <c:pt idx="35">
                  <c:v>2.7359959766357207</c:v>
                </c:pt>
                <c:pt idx="36">
                  <c:v>2.7965571200312991</c:v>
                </c:pt>
                <c:pt idx="37">
                  <c:v>2.6912102976967303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EE9-4217-A0AC-6C0346BBEF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87399304"/>
        <c:axId val="887398648"/>
      </c:scatterChart>
      <c:valAx>
        <c:axId val="887399304"/>
        <c:scaling>
          <c:orientation val="minMax"/>
          <c:max val="2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Ln(Cumulative cwts of Milk Produced)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7398648"/>
        <c:crosses val="autoZero"/>
        <c:crossBetween val="midCat"/>
      </c:valAx>
      <c:valAx>
        <c:axId val="887398648"/>
        <c:scaling>
          <c:orientation val="minMax"/>
          <c:max val="4"/>
          <c:min val="2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Ln (Price Received per cwt)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739930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0.80633</cdr:x>
      <cdr:y>0.63058</cdr:y>
    </cdr:from>
    <cdr:to>
      <cdr:x>0.96741</cdr:x>
      <cdr:y>0.69483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523564" y="2991657"/>
          <a:ext cx="1902516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 rtl="0">
            <a:defRPr sz="1600" b="0" i="0" u="none" strike="noStrike" kern="120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r>
            <a:rPr lang="en-US" sz="1600" b="0" i="0" u="none" strike="noStrike" kern="1200" baseline="0" dirty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rPr>
            <a:t>Slope = 87%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0.78053</cdr:x>
      <cdr:y>0.64351</cdr:y>
    </cdr:from>
    <cdr:to>
      <cdr:x>0.94161</cdr:x>
      <cdr:y>0.69486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766733" y="4046457"/>
          <a:ext cx="1396461" cy="3228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rtl="0">
            <a:defRPr sz="1600" b="0" i="0" u="none" strike="noStrike" kern="120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r>
            <a:rPr lang="en-US" sz="1600" b="0" i="0" u="none" strike="noStrike" kern="1200" baseline="0" dirty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rPr>
            <a:t>Slope = 89%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101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ADCD825A-600C-4B4A-8B44-86423F89A705}" type="datetimeFigureOut">
              <a:rPr lang="en-US"/>
              <a:pPr>
                <a:defRPr/>
              </a:pPr>
              <a:t>7/15/2019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cs typeface="+mn-cs"/>
              </a:defRPr>
            </a:lvl1pPr>
          </a:lstStyle>
          <a:p>
            <a:pPr>
              <a:defRPr/>
            </a:pPr>
            <a:fld id="{E0D89036-7ADF-40A0-8523-D5141F15A0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672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0" y="2209800"/>
            <a:ext cx="103632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0" y="367982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44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702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8161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9662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83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02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3507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16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629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9859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512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09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58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4770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0237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51901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583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96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348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00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6634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075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737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2209800" y="1981200"/>
            <a:ext cx="10972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27385" y="3429000"/>
            <a:ext cx="10972800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7" r:id="rId3"/>
    <p:sldLayoutId id="2147483758" r:id="rId4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latin typeface="Myriad Pro" panose="020B050303040302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bg1"/>
          </a:solidFill>
          <a:latin typeface="Myriad Pro" panose="020B0503030403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27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BD275-62F0-4A40-A4A9-7B04D2E825BF}" type="datetimeFigureOut">
              <a:rPr lang="en-US" smtClean="0"/>
              <a:t>7/15/2019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1F932-4A96-454B-A9CF-03B1E1C2A6D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7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50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721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www.ers.usda.gov/webdocs/charts/90821/farms_fig08nov2018.png?v=8844.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4"/>
          <a:stretch/>
        </p:blipFill>
        <p:spPr bwMode="auto">
          <a:xfrm>
            <a:off x="1690744" y="7163"/>
            <a:ext cx="7910456" cy="57469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03563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7924799" cy="5754381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9143999" y="3962400"/>
            <a:ext cx="25843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USDA ERS </a:t>
            </a:r>
          </a:p>
          <a:p>
            <a:r>
              <a:rPr lang="en-US" i="1" dirty="0" smtClean="0"/>
              <a:t>Amber Waves </a:t>
            </a:r>
            <a:r>
              <a:rPr lang="en-US" dirty="0" smtClean="0"/>
              <a:t>(2015)</a:t>
            </a:r>
          </a:p>
          <a:p>
            <a:r>
              <a:rPr lang="en-US" dirty="0" smtClean="0"/>
              <a:t>Profit </a:t>
            </a:r>
            <a:r>
              <a:rPr lang="en-US" dirty="0"/>
              <a:t>Margin Increases With Farm </a:t>
            </a:r>
            <a:r>
              <a:rPr lang="en-US" dirty="0" smtClean="0"/>
              <a:t>Size </a:t>
            </a:r>
          </a:p>
          <a:p>
            <a:r>
              <a:rPr lang="en-US" dirty="0" smtClean="0"/>
              <a:t>by Robert Hoppe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101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result for treacy and wiersem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83768"/>
            <a:ext cx="8168100" cy="5783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images-na.ssl-images-amazon.com/images/I/51IGT8L-axL._SX319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83768"/>
            <a:ext cx="2286000" cy="355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437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Operational Excellence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Agricultural Production’s Traditional Market Value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308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7528384"/>
              </p:ext>
            </p:extLst>
          </p:nvPr>
        </p:nvGraphicFramePr>
        <p:xfrm>
          <a:off x="152400" y="1"/>
          <a:ext cx="11811000" cy="510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1524000" y="5029200"/>
            <a:ext cx="10363200" cy="948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USDA Economic Research Service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Inflation Adjusted using GDP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Deflator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 Bureau of Economic Analysis </a:t>
            </a:r>
            <a:endParaRPr lang="en-U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628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8856282"/>
              </p:ext>
            </p:extLst>
          </p:nvPr>
        </p:nvGraphicFramePr>
        <p:xfrm>
          <a:off x="152400" y="76201"/>
          <a:ext cx="11811000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78029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174661"/>
              </p:ext>
            </p:extLst>
          </p:nvPr>
        </p:nvGraphicFramePr>
        <p:xfrm>
          <a:off x="152400" y="35668"/>
          <a:ext cx="11887200" cy="52983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9555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s://www.ers.usda.gov/webdocs/charts/87765/march18_data_feature_wang_fig03.png?v=599.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0" b="3759"/>
          <a:stretch/>
        </p:blipFill>
        <p:spPr bwMode="auto">
          <a:xfrm>
            <a:off x="1219200" y="0"/>
            <a:ext cx="8366445" cy="5715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9585645" y="3406676"/>
            <a:ext cx="24017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USDA </a:t>
            </a:r>
            <a:r>
              <a:rPr lang="en-US" dirty="0" smtClean="0"/>
              <a:t>ERS</a:t>
            </a:r>
          </a:p>
          <a:p>
            <a:r>
              <a:rPr lang="en-US" i="1" dirty="0" smtClean="0"/>
              <a:t>Amber Waves </a:t>
            </a:r>
            <a:r>
              <a:rPr lang="en-US" dirty="0" smtClean="0"/>
              <a:t>(2018)</a:t>
            </a:r>
            <a:r>
              <a:rPr lang="en-US" i="1" dirty="0" smtClean="0"/>
              <a:t> </a:t>
            </a:r>
            <a:r>
              <a:rPr lang="en-US" dirty="0"/>
              <a:t>Agricultural Productivity Growth in the United States: 1948-2015 </a:t>
            </a:r>
            <a:endParaRPr lang="en-US" dirty="0" smtClean="0"/>
          </a:p>
          <a:p>
            <a:r>
              <a:rPr lang="en-US" dirty="0" smtClean="0"/>
              <a:t>Wang, </a:t>
            </a:r>
            <a:r>
              <a:rPr lang="en-US" dirty="0" err="1" smtClean="0"/>
              <a:t>Nehring</a:t>
            </a:r>
            <a:r>
              <a:rPr lang="en-US" dirty="0"/>
              <a:t>, and </a:t>
            </a:r>
            <a:r>
              <a:rPr lang="en-US" dirty="0" smtClean="0"/>
              <a:t>Mosheim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0440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 Excellence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Creating Value through Product Differentiation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320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Consumers Driving Product Quality</a:t>
            </a:r>
            <a:endParaRPr lang="en-US" dirty="0"/>
          </a:p>
        </p:txBody>
      </p:sp>
      <p:pic>
        <p:nvPicPr>
          <p:cNvPr id="5122" name="Picture 2" descr="Simply TOSTITOSÂ® Organic Blue Cor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28448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red gold tomato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1667990"/>
            <a:ext cx="5172075" cy="321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tillamook.com/image/2292/b9/.5,.5/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963" y="1572637"/>
            <a:ext cx="3886200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154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Transitioning to the Long Term</a:t>
            </a:r>
            <a:endParaRPr lang="en-US" sz="3200" dirty="0"/>
          </a:p>
        </p:txBody>
      </p:sp>
      <p:sp>
        <p:nvSpPr>
          <p:cNvPr id="3076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/>
                </a:solidFill>
              </a:rPr>
              <a:t>Michael Gunderson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0000" t="9524" r="637" b="4762"/>
          <a:stretch/>
        </p:blipFill>
        <p:spPr>
          <a:xfrm>
            <a:off x="609600" y="152400"/>
            <a:ext cx="11390086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19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Customer Intimacy 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Creating Value through Close Value Chain Relationships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149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Closely Coordinated Customer Relationships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Close coordination with end consumers</a:t>
            </a:r>
          </a:p>
          <a:p>
            <a:pPr marL="457200" lvl="1" indent="0">
              <a:buNone/>
            </a:pPr>
            <a:r>
              <a:rPr lang="en-US" dirty="0" smtClean="0"/>
              <a:t>Agricultural Tourism</a:t>
            </a:r>
          </a:p>
          <a:p>
            <a:pPr marL="457200" lvl="1" indent="0">
              <a:buNone/>
            </a:pPr>
            <a:r>
              <a:rPr lang="en-US" dirty="0" smtClean="0"/>
              <a:t>Community Sponsored Agriculture</a:t>
            </a:r>
          </a:p>
          <a:p>
            <a:endParaRPr lang="en-US" dirty="0"/>
          </a:p>
          <a:p>
            <a:r>
              <a:rPr lang="en-US" dirty="0" smtClean="0"/>
              <a:t>Close coordination with restaurants and chefs</a:t>
            </a:r>
          </a:p>
          <a:p>
            <a:endParaRPr lang="en-US" dirty="0"/>
          </a:p>
          <a:p>
            <a:r>
              <a:rPr lang="en-US" dirty="0" smtClean="0"/>
              <a:t>Close coordination with food processors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589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000" t="10217" r="575" b="3959"/>
          <a:stretch/>
        </p:blipFill>
        <p:spPr>
          <a:xfrm>
            <a:off x="381000" y="76200"/>
            <a:ext cx="11622314" cy="567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01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9912" t="11448" r="7929" b="4581"/>
          <a:stretch/>
        </p:blipFill>
        <p:spPr>
          <a:xfrm>
            <a:off x="2133600" y="0"/>
            <a:ext cx="8001000" cy="587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136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scher Far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11658600" cy="216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6174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000" t="10582" r="595" b="3885"/>
          <a:stretch/>
        </p:blipFill>
        <p:spPr>
          <a:xfrm>
            <a:off x="609600" y="152400"/>
            <a:ext cx="11424074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9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Michael Gunderson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mgunders@purdue.edu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0581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906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Transitioning to the Long-Term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657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www.ers.usda.gov/media/10202/dollar2.png?width=500&amp;height=251.8726591760299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10439400" cy="526145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1447800" y="526145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Share of the US Food Dollar, Source: USDA Economic Research Service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95664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790595"/>
              </p:ext>
            </p:extLst>
          </p:nvPr>
        </p:nvGraphicFramePr>
        <p:xfrm>
          <a:off x="304800" y="228600"/>
          <a:ext cx="11734800" cy="5201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1371600" y="5334000"/>
            <a:ext cx="1028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Farm Production Share of Food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Dollar, Source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USDA Economic Research Service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55369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538" t="12781" r="9114"/>
          <a:stretch/>
        </p:blipFill>
        <p:spPr>
          <a:xfrm>
            <a:off x="1143000" y="0"/>
            <a:ext cx="10058400" cy="50324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C881AF-B225-4610-B0D8-597A4F92EB8E}"/>
              </a:ext>
            </a:extLst>
          </p:cNvPr>
          <p:cNvSpPr/>
          <p:nvPr/>
        </p:nvSpPr>
        <p:spPr>
          <a:xfrm>
            <a:off x="4267200" y="228600"/>
            <a:ext cx="4879339" cy="59009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913943"/>
            <a:r>
              <a:rPr lang="en-US" sz="1799" dirty="0">
                <a:solidFill>
                  <a:srgbClr val="2E2E38"/>
                </a:solidFill>
                <a:latin typeface="EYInterstate Light"/>
              </a:rPr>
              <a:t>U.S. Animal Protein Industry Profit Pool</a:t>
            </a:r>
          </a:p>
          <a:p>
            <a:pPr algn="ctr" defTabSz="913943"/>
            <a:r>
              <a:rPr lang="en-US" sz="1399" dirty="0">
                <a:solidFill>
                  <a:srgbClr val="2E2E38"/>
                </a:solidFill>
                <a:latin typeface="EYInterstate Light"/>
              </a:rPr>
              <a:t>2018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00DF9A-E3FC-45DE-8947-BC393DB3D7B6}"/>
              </a:ext>
            </a:extLst>
          </p:cNvPr>
          <p:cNvSpPr/>
          <p:nvPr/>
        </p:nvSpPr>
        <p:spPr>
          <a:xfrm>
            <a:off x="2509702" y="5181600"/>
            <a:ext cx="8158297" cy="344403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defTabSz="913943"/>
            <a:r>
              <a:rPr lang="en-US" sz="1200" dirty="0">
                <a:solidFill>
                  <a:srgbClr val="2E2E38"/>
                </a:solidFill>
                <a:latin typeface="EYInterstate Light"/>
              </a:rPr>
              <a:t>Source: IBISWorld, </a:t>
            </a:r>
            <a:r>
              <a:rPr lang="en-US" sz="1200" dirty="0" smtClean="0">
                <a:solidFill>
                  <a:srgbClr val="2E2E38"/>
                </a:solidFill>
                <a:latin typeface="EYInterstate Light"/>
              </a:rPr>
              <a:t>Wes Davis Thesis</a:t>
            </a:r>
            <a:endParaRPr lang="en-US" sz="1200" dirty="0">
              <a:solidFill>
                <a:srgbClr val="2E2E38"/>
              </a:solidFill>
              <a:latin typeface="EYInterstate Light"/>
            </a:endParaRPr>
          </a:p>
          <a:p>
            <a:pPr defTabSz="913943"/>
            <a:r>
              <a:rPr lang="en-US" sz="1200" baseline="30000" dirty="0">
                <a:solidFill>
                  <a:srgbClr val="2E2E38"/>
                </a:solidFill>
                <a:latin typeface="EYInterstate Light"/>
              </a:rPr>
              <a:t>1</a:t>
            </a:r>
            <a:r>
              <a:rPr lang="en-US" sz="1200" dirty="0">
                <a:solidFill>
                  <a:srgbClr val="2E2E38"/>
                </a:solidFill>
                <a:latin typeface="EYInterstate Light"/>
              </a:rPr>
              <a:t> Animal &amp; Genetic Suppliers includes livestock breeding services, genetics suppliers, and cattle and hog stockers and breeders</a:t>
            </a:r>
          </a:p>
          <a:p>
            <a:pPr defTabSz="913943"/>
            <a:r>
              <a:rPr lang="en-US" sz="1200" baseline="30000" dirty="0">
                <a:solidFill>
                  <a:srgbClr val="2E2E38"/>
                </a:solidFill>
                <a:latin typeface="EYInterstate Light"/>
              </a:rPr>
              <a:t>2</a:t>
            </a:r>
            <a:r>
              <a:rPr lang="en-US" sz="1200" dirty="0">
                <a:solidFill>
                  <a:srgbClr val="2E2E38"/>
                </a:solidFill>
                <a:latin typeface="EYInterstate Light"/>
              </a:rPr>
              <a:t> Rendering &amp; Byproducts Processing includes rendering and meat byproduct processing, and leather tanning and finishing</a:t>
            </a:r>
          </a:p>
        </p:txBody>
      </p:sp>
    </p:spTree>
    <p:extLst>
      <p:ext uri="{BB962C8B-B14F-4D97-AF65-F5344CB8AC3E}">
        <p14:creationId xmlns:p14="http://schemas.microsoft.com/office/powerpoint/2010/main" val="3768592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" y="289090"/>
            <a:ext cx="12160282" cy="550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60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324600" cy="587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32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gunders\Downloads\Story by outlet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" t="14698" r="2999" b="17779"/>
          <a:stretch/>
        </p:blipFill>
        <p:spPr bwMode="auto">
          <a:xfrm>
            <a:off x="1752600" y="0"/>
            <a:ext cx="8610600" cy="57326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10200" y="4876800"/>
            <a:ext cx="6781800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USDA Economic Research Service, Food Expenditure Series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07047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1105</TotalTime>
  <Words>243</Words>
  <Application>Microsoft Office PowerPoint</Application>
  <PresentationFormat>Widescreen</PresentationFormat>
  <Paragraphs>45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EYInterstate Light</vt:lpstr>
      <vt:lpstr>Myriad Pro</vt:lpstr>
      <vt:lpstr>Times New Roman</vt:lpstr>
      <vt:lpstr>Custom Design</vt:lpstr>
      <vt:lpstr>2_Custom Design</vt:lpstr>
      <vt:lpstr>1_Custom Design</vt:lpstr>
      <vt:lpstr>3_Custom Design</vt:lpstr>
      <vt:lpstr>PowerPoint Presentation</vt:lpstr>
      <vt:lpstr>Transitioning to the Long Term</vt:lpstr>
      <vt:lpstr>Transitioning to the Long-Term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Operational Excellence</vt:lpstr>
      <vt:lpstr>PowerPoint Presentation</vt:lpstr>
      <vt:lpstr>PowerPoint Presentation</vt:lpstr>
      <vt:lpstr>PowerPoint Presentation</vt:lpstr>
      <vt:lpstr>PowerPoint Presentation</vt:lpstr>
      <vt:lpstr>Product Excellence</vt:lpstr>
      <vt:lpstr>Consumers Driving Product Quality</vt:lpstr>
      <vt:lpstr>PowerPoint Presentation</vt:lpstr>
      <vt:lpstr>Customer Intimacy </vt:lpstr>
      <vt:lpstr>Closely Coordinated Customer Relationships</vt:lpstr>
      <vt:lpstr>PowerPoint Presentation</vt:lpstr>
      <vt:lpstr>PowerPoint Presentation</vt:lpstr>
      <vt:lpstr>PowerPoint Presentation</vt:lpstr>
      <vt:lpstr>PowerPoint Presentation</vt:lpstr>
      <vt:lpstr>Michael Gunderson</vt:lpstr>
      <vt:lpstr>PowerPoint Presentation</vt:lpstr>
    </vt:vector>
  </TitlesOfParts>
  <Company>Purdue University - Agricultural Economics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Allison</dc:creator>
  <cp:lastModifiedBy>Gunderson, Michael A</cp:lastModifiedBy>
  <cp:revision>77</cp:revision>
  <cp:lastPrinted>2017-07-11T13:38:54Z</cp:lastPrinted>
  <dcterms:created xsi:type="dcterms:W3CDTF">2008-05-07T21:24:37Z</dcterms:created>
  <dcterms:modified xsi:type="dcterms:W3CDTF">2019-07-15T12:46:39Z</dcterms:modified>
</cp:coreProperties>
</file>